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Cabin" panose="020B0604020202020204" charset="0"/>
      <p:regular r:id="rId19"/>
    </p:embeddedFont>
    <p:embeddedFont>
      <p:font typeface="Unbounde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0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40" y="896064"/>
            <a:ext cx="7889319" cy="421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Uncovering Hidden Demand Shift in Bike Sharing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27340" y="5382578"/>
            <a:ext cx="788931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combined approach using time series, clustering, and anomaly detection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340" y="6032227"/>
            <a:ext cx="7889319" cy="30004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27340" y="644294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Course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7340" y="6885623"/>
            <a:ext cx="372606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Mining (DT8013)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4798219" y="644294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Presented By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798219" y="6885623"/>
            <a:ext cx="372606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</a:rPr>
              <a:t>Vishnupriya  Parambathu Manoharan</a:t>
            </a:r>
            <a:br>
              <a:rPr lang="en-US" sz="1400" dirty="0">
                <a:solidFill>
                  <a:srgbClr val="CAD6DE"/>
                </a:solidFill>
                <a:latin typeface="Cabin" pitchFamily="34" charset="0"/>
              </a:rPr>
            </a:br>
            <a:r>
              <a:rPr lang="en-US" sz="1400" dirty="0">
                <a:solidFill>
                  <a:srgbClr val="CAD6DE"/>
                </a:solidFill>
                <a:latin typeface="Cabin" pitchFamily="34" charset="0"/>
              </a:rPr>
              <a:t>Tresa Nancy Thareparambil Paul </a:t>
            </a:r>
            <a:br>
              <a:rPr lang="en-US" sz="1400" dirty="0">
                <a:solidFill>
                  <a:srgbClr val="CAD6DE"/>
                </a:solidFill>
                <a:latin typeface="Cabin" pitchFamily="34" charset="0"/>
              </a:rPr>
            </a:br>
            <a:r>
              <a:rPr lang="en-US" sz="1400" dirty="0">
                <a:solidFill>
                  <a:srgbClr val="CAD6DE"/>
                </a:solidFill>
                <a:latin typeface="Cabin" pitchFamily="34" charset="0"/>
              </a:rPr>
              <a:t>Rida Mariam Rajan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0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268" y="3527703"/>
            <a:ext cx="10525244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 3: The Holiday Effect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9268" y="4554617"/>
            <a:ext cx="1301186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Many days adjacent to holidays were flagged as anomalies despite being marked as working days. These days showed behavioral shifts from high-volume commuter patterns to low-volume leisure profiles, representing false commuters.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9268" y="5554504"/>
            <a:ext cx="520184" cy="5201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06125" y="5610523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560671" y="563391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Observation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560671" y="6112669"/>
            <a:ext cx="3393162" cy="1479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Working days adjacent to holidays exhibited leisure profile characteristics rather than commuter patterns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5242798" y="5554504"/>
            <a:ext cx="520184" cy="5201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339655" y="5610523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994202" y="563391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Significance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994202" y="6112669"/>
            <a:ext cx="3393281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Predictable deviation that prevents operational failure when relying on day-type classification alone </a:t>
            </a:r>
            <a:r>
              <a:rPr lang="en-IN" b="1" dirty="0">
                <a:solidFill>
                  <a:schemeClr val="bg2">
                    <a:lumMod val="90000"/>
                  </a:schemeClr>
                </a:solidFill>
              </a:rPr>
              <a:t>Lecture interestingness – Slide 2</a:t>
            </a:r>
            <a:r>
              <a:rPr lang="en-IN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9676448" y="5554504"/>
            <a:ext cx="520184" cy="5201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773305" y="5610523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0427851" y="5633918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Implication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427851" y="6112669"/>
            <a:ext cx="3393281" cy="1479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Calendar context and holiday proximity must inform demand forecasting and resource allocation strategies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104" y="893088"/>
            <a:ext cx="6175772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&amp; Solutions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64104" y="1752957"/>
            <a:ext cx="7788593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Three critical challenges emerged during our analysis, each requiring specific methodological approaches to overcome data complexity and ensure valid insights.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4104" y="2590086"/>
            <a:ext cx="7788593" cy="1453039"/>
          </a:xfrm>
          <a:prstGeom prst="roundRect">
            <a:avLst>
              <a:gd name="adj" fmla="val 199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186964" y="2612946"/>
            <a:ext cx="774502" cy="1407319"/>
          </a:xfrm>
          <a:prstGeom prst="roundRect">
            <a:avLst>
              <a:gd name="adj" fmla="val 20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429018" y="3135035"/>
            <a:ext cx="290393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155061" y="2806541"/>
            <a:ext cx="2278023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Dimensionality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155061" y="3207306"/>
            <a:ext cx="6581180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24-dimensional daily profiles required dimension reduction (PCA) for meaningful cluster visualization and interpretation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4104" y="4236720"/>
            <a:ext cx="7788593" cy="1453039"/>
          </a:xfrm>
          <a:prstGeom prst="roundRect">
            <a:avLst>
              <a:gd name="adj" fmla="val 199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186964" y="4259580"/>
            <a:ext cx="774502" cy="1407319"/>
          </a:xfrm>
          <a:prstGeom prst="roundRect">
            <a:avLst>
              <a:gd name="adj" fmla="val 20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29018" y="4781669"/>
            <a:ext cx="290393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155061" y="4453176"/>
            <a:ext cx="2615922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Anomaly Threshold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155061" y="4853940"/>
            <a:ext cx="6581180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Defining statistical cutoff for anomalous centroid distances required careful tuning to minimize false positives while capturing genuine deviations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64104" y="5883354"/>
            <a:ext cx="7788593" cy="1453039"/>
          </a:xfrm>
          <a:prstGeom prst="roundRect">
            <a:avLst>
              <a:gd name="adj" fmla="val 199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186964" y="5906214"/>
            <a:ext cx="774502" cy="1407319"/>
          </a:xfrm>
          <a:prstGeom prst="roundRect">
            <a:avLst>
              <a:gd name="adj" fmla="val 20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29018" y="6428303"/>
            <a:ext cx="290393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155061" y="6099810"/>
            <a:ext cx="2278023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Interpretation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155061" y="6500574"/>
            <a:ext cx="6581180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Connecting anomaly flags to causal factors (weather vs. holiday) demanded rigorous external feature analysis and domain validation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010" y="658416"/>
            <a:ext cx="7764780" cy="1158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 1: Dynamic Redistribution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76010" y="2112883"/>
            <a:ext cx="7764780" cy="1793200"/>
          </a:xfrm>
          <a:prstGeom prst="roundRect">
            <a:avLst>
              <a:gd name="adj" fmla="val 1648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98870" y="2135743"/>
            <a:ext cx="788075" cy="1747480"/>
          </a:xfrm>
          <a:prstGeom prst="roundRect">
            <a:avLst>
              <a:gd name="adj" fmla="val 27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45091" y="2824758"/>
            <a:ext cx="295513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183874" y="2332673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183874" y="2740462"/>
            <a:ext cx="653712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Current static planning models struggle when commuter profiles deviate from expectations, leading to inefficient resource allocation and overstocking of bikes.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76010" y="4103013"/>
            <a:ext cx="7764780" cy="1793200"/>
          </a:xfrm>
          <a:prstGeom prst="roundRect">
            <a:avLst>
              <a:gd name="adj" fmla="val 1648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6198870" y="4125873"/>
            <a:ext cx="788075" cy="1747480"/>
          </a:xfrm>
          <a:prstGeom prst="roundRect">
            <a:avLst>
              <a:gd name="adj" fmla="val 27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45091" y="4814888"/>
            <a:ext cx="295513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183874" y="4322802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183874" y="4730591"/>
            <a:ext cx="653712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predictive logic to integrate real-time weather forecasts. Should extreme weather be anticipated, the system will dynamically switch the expected daily usage profile from 'Commuter' to 'Leisure'.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76010" y="6093142"/>
            <a:ext cx="7764780" cy="1477923"/>
          </a:xfrm>
          <a:prstGeom prst="roundRect">
            <a:avLst>
              <a:gd name="adj" fmla="val 20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6198870" y="6116003"/>
            <a:ext cx="788075" cy="1432203"/>
          </a:xfrm>
          <a:prstGeom prst="roundRect">
            <a:avLst>
              <a:gd name="adj" fmla="val 27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445091" y="6647378"/>
            <a:ext cx="295513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7183874" y="6312932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7183874" y="6720721"/>
            <a:ext cx="653712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proactive adjustment will minimize manual redistribution efforts and reduce operational costs, ensuring optimal bike availability.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132" y="713542"/>
            <a:ext cx="7714536" cy="180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 2: Calendar-Based Profile Switching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01132" y="2821781"/>
            <a:ext cx="7714536" cy="1225272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23992" y="2844641"/>
            <a:ext cx="816888" cy="1179552"/>
          </a:xfrm>
          <a:prstGeom prst="roundRect">
            <a:avLst>
              <a:gd name="adj" fmla="val 39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79262" y="3242905"/>
            <a:ext cx="306229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245072" y="3048833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245072" y="3471624"/>
            <a:ext cx="64435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fails to predict low commuter demand on days near holidays.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1132" y="4251246"/>
            <a:ext cx="7714536" cy="1530310"/>
          </a:xfrm>
          <a:prstGeom prst="roundRect">
            <a:avLst>
              <a:gd name="adj" fmla="val 200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6223992" y="4274106"/>
            <a:ext cx="816888" cy="1484590"/>
          </a:xfrm>
          <a:prstGeom prst="roundRect">
            <a:avLst>
              <a:gd name="adj" fmla="val 39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79262" y="4824889"/>
            <a:ext cx="306229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245072" y="4478298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245072" y="4901089"/>
            <a:ext cx="644354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Officially classify all Holidays AND adjacent working days to use the low-volume Leisure Profile model for logistics planning.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01132" y="5985748"/>
            <a:ext cx="7714536" cy="1530310"/>
          </a:xfrm>
          <a:prstGeom prst="roundRect">
            <a:avLst>
              <a:gd name="adj" fmla="val 2002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6223992" y="6008608"/>
            <a:ext cx="816888" cy="1484590"/>
          </a:xfrm>
          <a:prstGeom prst="roundRect">
            <a:avLst>
              <a:gd name="adj" fmla="val 39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479262" y="6559391"/>
            <a:ext cx="306229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7245072" y="6212800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7245072" y="6635591"/>
            <a:ext cx="644354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staffing and maintenance align with actual user demand patterns, improving service quality.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039" y="979051"/>
            <a:ext cx="7381280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Summary of Key Findings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91039" y="1855827"/>
            <a:ext cx="7761923" cy="1184672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13899" y="1878687"/>
            <a:ext cx="789742" cy="1138952"/>
          </a:xfrm>
          <a:prstGeom prst="roundRect">
            <a:avLst>
              <a:gd name="adj" fmla="val 27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60715" y="2263021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701046" y="2076093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 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701046" y="2484834"/>
            <a:ext cx="653165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Two stable demand regimes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(Commuter/Leisure) define daily usage patterns.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1039" y="3237905"/>
            <a:ext cx="7761923" cy="1480780"/>
          </a:xfrm>
          <a:prstGeom prst="roundRect">
            <a:avLst>
              <a:gd name="adj" fmla="val 20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13899" y="3260765"/>
            <a:ext cx="789742" cy="1435060"/>
          </a:xfrm>
          <a:prstGeom prst="roundRect">
            <a:avLst>
              <a:gd name="adj" fmla="val 27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60715" y="3793212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701046" y="3458170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 2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701046" y="3866912"/>
            <a:ext cx="6531650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Severe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rush hour drops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are highly predictable and correlate strongly with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extreme weather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91039" y="4916091"/>
            <a:ext cx="7761923" cy="1480780"/>
          </a:xfrm>
          <a:prstGeom prst="roundRect">
            <a:avLst>
              <a:gd name="adj" fmla="val 20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713899" y="4938951"/>
            <a:ext cx="789742" cy="1435060"/>
          </a:xfrm>
          <a:prstGeom prst="roundRect">
            <a:avLst>
              <a:gd name="adj" fmla="val 27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60715" y="5471398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1701046" y="5136356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 3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701046" y="5545098"/>
            <a:ext cx="6531650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model identified a predictable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demand shift near holidays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that must be accounted for in planning.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91039" y="6618923"/>
            <a:ext cx="7761923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Final Statement: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We have successfully answered the question: </a:t>
            </a:r>
            <a:r>
              <a:rPr lang="en-US" sz="15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What are the deviations in the rush hour?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793" y="635556"/>
            <a:ext cx="4241244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30793" y="1435894"/>
            <a:ext cx="7882414" cy="1896547"/>
          </a:xfrm>
          <a:prstGeom prst="roundRect">
            <a:avLst>
              <a:gd name="adj" fmla="val 142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53653" y="1458754"/>
            <a:ext cx="7836694" cy="540663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4436864" y="1560076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33795" y="2179558"/>
            <a:ext cx="212062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33795" y="2552700"/>
            <a:ext cx="7476411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combined approach successfully characterized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"expected behavior"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via clustering and explained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"deviations"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via anomaly analysis.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0793" y="3512582"/>
            <a:ext cx="7882414" cy="1896547"/>
          </a:xfrm>
          <a:prstGeom prst="roundRect">
            <a:avLst>
              <a:gd name="adj" fmla="val 142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653653" y="3535442"/>
            <a:ext cx="7836694" cy="540663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436864" y="3636764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33795" y="4256246"/>
            <a:ext cx="212062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Value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33795" y="4629388"/>
            <a:ext cx="7476411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work supports a shift from reactive logistics to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proactive, dynamic planning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improving both service and efficiency.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0793" y="5589270"/>
            <a:ext cx="7882414" cy="2004655"/>
          </a:xfrm>
          <a:prstGeom prst="roundRect">
            <a:avLst>
              <a:gd name="adj" fmla="val 134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653653" y="5612130"/>
            <a:ext cx="7836694" cy="540663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4436864" y="571345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833795" y="6332934"/>
            <a:ext cx="212062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Quote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833795" y="6706076"/>
            <a:ext cx="747641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"An anomaly (or outlier) is a pattern in the data that does not conform to the expected behavior."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33795" y="7102554"/>
            <a:ext cx="747641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Anomaly Detection (1) – Slide 3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517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428167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appreciate your time and attention.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324124" y="417599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920389" y="5301020"/>
            <a:ext cx="627602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Questions &amp; Discussion</a:t>
            </a:r>
            <a:endParaRPr lang="en-US" sz="3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28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Research Question &amp; Goal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5598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applied core data mining techniques to the UCI Bike-Sharing dataset to discover actionable insights for optimizing logistics and resource allocation.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978116"/>
            <a:ext cx="7468553" cy="1418153"/>
          </a:xfrm>
          <a:prstGeom prst="roundRect">
            <a:avLst>
              <a:gd name="adj" fmla="val 10317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93644" y="3978116"/>
            <a:ext cx="121920" cy="1418153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685359" y="4247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Question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85359" y="4743450"/>
            <a:ext cx="68375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"What are the deviations in rush hour demand?"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293644" y="5874901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6293644" y="5635585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685359" y="5905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Hidden Patterns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85359" y="6400919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Discover unusual behavior during peak demand periods to reveal demand regime shifts and operational vulnerabilities. .(Lecture Interestingness – Slide 4)</a:t>
            </a:r>
            <a:r>
              <a:rPr lang="en-IN" sz="2000" b="1" dirty="0"/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139" y="737830"/>
            <a:ext cx="10004108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Goal &amp; Problem Statement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29139" y="1767245"/>
            <a:ext cx="6481882" cy="2185154"/>
          </a:xfrm>
          <a:prstGeom prst="roundRect">
            <a:avLst>
              <a:gd name="adj" fmla="val 143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51999" y="1790105"/>
            <a:ext cx="6436162" cy="624959"/>
          </a:xfrm>
          <a:prstGeom prst="roundRect">
            <a:avLst>
              <a:gd name="adj" fmla="val 6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3813810" y="1907262"/>
            <a:ext cx="31242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960239" y="2623304"/>
            <a:ext cx="287571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0239" y="3054548"/>
            <a:ext cx="60196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Bike-sharing demand is highly volatile, driven by predictable factors (Time/Season) and unpredictable shifts (Events/Anomalies).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9261" y="1767245"/>
            <a:ext cx="6482001" cy="2185154"/>
          </a:xfrm>
          <a:prstGeom prst="roundRect">
            <a:avLst>
              <a:gd name="adj" fmla="val 143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442121" y="1790105"/>
            <a:ext cx="6436281" cy="624959"/>
          </a:xfrm>
          <a:prstGeom prst="roundRect">
            <a:avLst>
              <a:gd name="adj" fmla="val 6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504051" y="1907262"/>
            <a:ext cx="31242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650361" y="2623304"/>
            <a:ext cx="245125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Goal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50361" y="3054548"/>
            <a:ext cx="60198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go beyond simple forecasting and uncover the underlying structures (hidden shifts) in demand.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9139" y="4160639"/>
            <a:ext cx="6481882" cy="3331012"/>
          </a:xfrm>
          <a:prstGeom prst="roundRect">
            <a:avLst>
              <a:gd name="adj" fmla="val 938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751999" y="4183499"/>
            <a:ext cx="6436162" cy="624959"/>
          </a:xfrm>
          <a:prstGeom prst="roundRect">
            <a:avLst>
              <a:gd name="adj" fmla="val 6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3813810" y="4300657"/>
            <a:ext cx="31242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960239" y="5016698"/>
            <a:ext cx="352579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Combined Methodology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60239" y="5447943"/>
            <a:ext cx="60196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 Series Analysis: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Model base demand, trend, and seasonality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0239" y="6187559"/>
            <a:ext cx="601968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Clustering: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Segment days/periods into distinct demand regimes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60239" y="6593800"/>
            <a:ext cx="601968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Anomaly Detection: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Identify sudden, unexpected demand shifts that deviate from normal patterns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19261" y="4160639"/>
            <a:ext cx="6482001" cy="3331012"/>
          </a:xfrm>
          <a:prstGeom prst="roundRect">
            <a:avLst>
              <a:gd name="adj" fmla="val 938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7442121" y="4183499"/>
            <a:ext cx="6436281" cy="624959"/>
          </a:xfrm>
          <a:prstGeom prst="roundRect">
            <a:avLst>
              <a:gd name="adj" fmla="val 6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10504051" y="4300657"/>
            <a:ext cx="31242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1"/>
          <p:cNvSpPr/>
          <p:nvPr/>
        </p:nvSpPr>
        <p:spPr>
          <a:xfrm>
            <a:off x="7650361" y="5016698"/>
            <a:ext cx="245125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KDD Context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7650361" y="5447943"/>
            <a:ext cx="601980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aligns with the Hands-on Experience goal of applying "hot topics" like Anomaly Detection (AD), Time Series Analysis (TSA), and Clustering to a real-world dataset.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9633"/>
            <a:ext cx="120934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Methodology: Four-Phase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5239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analysis follows a structured pipeline combining preprocessing, clustering, anomaly detection, and visualization to uncover meaningful demand patterns.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68204" y="3581519"/>
            <a:ext cx="6357818" cy="1657469"/>
          </a:xfrm>
          <a:prstGeom prst="roundRect">
            <a:avLst>
              <a:gd name="adj" fmla="val 2166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68204" y="3477101"/>
            <a:ext cx="6296858" cy="239316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07519" y="3955732"/>
            <a:ext cx="34187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1: Preparation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445127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 and preprocess data for analysis 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(Introduction –slide 3)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087648"/>
            <a:ext cx="6357818" cy="2016442"/>
          </a:xfrm>
          <a:prstGeom prst="roundRect">
            <a:avLst>
              <a:gd name="adj" fmla="val 1781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Shape 7"/>
          <p:cNvSpPr/>
          <p:nvPr/>
        </p:nvSpPr>
        <p:spPr>
          <a:xfrm>
            <a:off x="7465338" y="3118128"/>
            <a:ext cx="6296858" cy="239316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704653" y="3596759"/>
            <a:ext cx="34957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2: Recognition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04653" y="409229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clustering to identify stable demand patterns 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(Lecture 3- slide 29)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702379"/>
            <a:ext cx="6357818" cy="1657469"/>
          </a:xfrm>
          <a:prstGeom prst="roundRect">
            <a:avLst>
              <a:gd name="adj" fmla="val 2166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868204" y="5732859"/>
            <a:ext cx="6296858" cy="239316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107519" y="6211491"/>
            <a:ext cx="45774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3: Deviation Analysis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07519" y="6707029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anomaly detection to find rush hour deviations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343406"/>
            <a:ext cx="6357818" cy="2016442"/>
          </a:xfrm>
          <a:prstGeom prst="roundRect">
            <a:avLst>
              <a:gd name="adj" fmla="val 1781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Shape 15"/>
          <p:cNvSpPr/>
          <p:nvPr/>
        </p:nvSpPr>
        <p:spPr>
          <a:xfrm>
            <a:off x="7465338" y="5373886"/>
            <a:ext cx="6296858" cy="239316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704653" y="5852517"/>
            <a:ext cx="41938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4: Communication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04653" y="6348055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Visualize and communicate final insights 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(lecture 2 Data Visualization : slide 3 )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586264"/>
            <a:ext cx="7651671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1: Data Preparation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32565" y="2159913"/>
            <a:ext cx="765167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Hourly data was aggregated into 24-dimensional daily profiles capturing full usage trends. Normalization was applied to prevent bias from high rush-hour magnitudes in distance calculations.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2565" y="3536216"/>
            <a:ext cx="106561" cy="106561"/>
          </a:xfrm>
          <a:prstGeom prst="roundRect">
            <a:avLst>
              <a:gd name="adj" fmla="val 429050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52248" y="3423047"/>
            <a:ext cx="300370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552248" y="3864412"/>
            <a:ext cx="733198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Aggregated hourly data into daily 24-hour profiles to capture complete usage patterns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2565" y="5086171"/>
            <a:ext cx="106561" cy="106561"/>
          </a:xfrm>
          <a:prstGeom prst="roundRect">
            <a:avLst>
              <a:gd name="adj" fmla="val 429050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52248" y="4973003"/>
            <a:ext cx="250817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Normalization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552248" y="5414367"/>
            <a:ext cx="733198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Applied scaling to ensure Euclidean distance calculations in K-Means are unbiased by rush-hour magnitude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</a:t>
            </a:r>
            <a:r>
              <a:rPr lang="en-IN" sz="1600" b="1" dirty="0">
                <a:solidFill>
                  <a:schemeClr val="bg2">
                    <a:lumMod val="90000"/>
                  </a:schemeClr>
                </a:solidFill>
              </a:rPr>
              <a:t>Lecture 3 Clustering – Slide 29)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2565" y="6636127"/>
            <a:ext cx="106561" cy="106561"/>
          </a:xfrm>
          <a:prstGeom prst="roundRect">
            <a:avLst>
              <a:gd name="adj" fmla="val 429050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552248" y="6522958"/>
            <a:ext cx="266271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External Features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552248" y="6964323"/>
            <a:ext cx="733198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Incorporated weather and holiday indicators as explanatory variables for anomalies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8106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2: Pattern Recognition Through Clustering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5208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K-Means clustering revealed two distinct demand regimes within bike-sharing usage, representing fundamentally different behavioral patterns that require separate operational strategies.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009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Method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5600938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K-Means Clustering (partition-based approach) identified stable demand regimes within the dataset. 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.(</a:t>
            </a: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Lecture 3 Clustering– Slide 6-23)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57961" y="5009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57961" y="5600938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Two major, distinct clusters discovered, representing two hidden demand shifts in bike-sharing behavior.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112" y="555546"/>
            <a:ext cx="7729776" cy="118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 1: Two Hidden Demand Profiles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7112" y="2047042"/>
            <a:ext cx="7729776" cy="2276594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909042" y="2248972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730" y="2415540"/>
            <a:ext cx="272653" cy="2726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9042" y="3056930"/>
            <a:ext cx="2497455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Commuter Profile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09042" y="3475196"/>
            <a:ext cx="7325916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 double-peaks at morning and afternoon rush hours, representing work-related travel on standard weekdays.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707112" y="4525566"/>
            <a:ext cx="7729776" cy="2276594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909042" y="4727496"/>
            <a:ext cx="606028" cy="606028"/>
          </a:xfrm>
          <a:prstGeom prst="roundRect">
            <a:avLst>
              <a:gd name="adj" fmla="val 150869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0" y="4894064"/>
            <a:ext cx="272653" cy="2726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9042" y="5535454"/>
            <a:ext cx="237696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Leisure Profile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909042" y="5953720"/>
            <a:ext cx="7325916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Single gradual peak spanning noon to late afternoon, representing recreational non-work usage patterns.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707112" y="7029450"/>
            <a:ext cx="7729776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Critical Insight: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Operational planning must recognize a day's true usage profile rather than relying solely on workingday classification flags.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518" y="933569"/>
            <a:ext cx="7629763" cy="1272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3: Anomaly Detection Framework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3518" y="2530316"/>
            <a:ext cx="7629763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Clustering-based anomaly detection identified days where demand deviated from expected patterns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</a:t>
            </a:r>
            <a:r>
              <a:rPr lang="en-IN" sz="1600" b="1" dirty="0">
                <a:solidFill>
                  <a:schemeClr val="bg2">
                    <a:lumMod val="90000"/>
                  </a:schemeClr>
                </a:solidFill>
              </a:rPr>
              <a:t>Anomaly Detection (2) – Slide 2)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Anomaly scores were calculated as Euclidean distances from assigned cluster centroids, with focus on largest rush-hour deviations.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3519" y="4046176"/>
            <a:ext cx="3706654" cy="1979890"/>
          </a:xfrm>
          <a:prstGeom prst="roundRect">
            <a:avLst>
              <a:gd name="adj" fmla="val 1639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90335" y="4058841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90335" y="4506754"/>
            <a:ext cx="3213021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anomaly is a pattern that does not conform to expected cluster behavior </a:t>
            </a:r>
            <a:r>
              <a:rPr lang="en-IN" sz="16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IN" sz="1600" b="1" dirty="0">
                <a:solidFill>
                  <a:schemeClr val="bg2">
                    <a:lumMod val="90000"/>
                  </a:schemeClr>
                </a:solidFill>
              </a:rPr>
              <a:t>Anomaly Detection (1) – Slide 3</a:t>
            </a:r>
            <a:r>
              <a:rPr lang="en-IN" sz="1600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509" y="4016930"/>
            <a:ext cx="3706773" cy="1979890"/>
          </a:xfrm>
          <a:prstGeom prst="roundRect">
            <a:avLst>
              <a:gd name="adj" fmla="val 1639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413325" y="4058841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Scoring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413325" y="4506754"/>
            <a:ext cx="3213140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Distance from assigned cluster centroid serves as the anomaly score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3519" y="6232207"/>
            <a:ext cx="7629763" cy="1287661"/>
          </a:xfrm>
          <a:prstGeom prst="roundRect">
            <a:avLst>
              <a:gd name="adj" fmla="val 2520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90335" y="6255068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Focus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90335" y="6702981"/>
            <a:ext cx="713613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Analysis filtered to largest deviations specifically in rush-hour demand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522" y="804148"/>
            <a:ext cx="7650956" cy="1254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 2: Weather Impact on Rush Hours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46522" y="2378512"/>
            <a:ext cx="7650956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most severe demand drops during rush hours correlated strongly with extreme weather conditions, including severe cold, heat, and poor weather events. This causes operational over-stocking when facilities are prepared for expected commuter demand.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6522" y="4196120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Observation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46522" y="4723090"/>
            <a:ext cx="3565327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Largest anomalies registered as severe demand drops during peak commute times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839772" y="4196120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Root Cause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839772" y="4723090"/>
            <a:ext cx="3565327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Extreme weather disrupts expected "Commuter Profile," forcing behavioral shift away from bike usage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6522" y="6178272"/>
            <a:ext cx="7650956" cy="1247180"/>
          </a:xfrm>
          <a:prstGeom prst="roundRect">
            <a:avLst>
              <a:gd name="adj" fmla="val 2565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3" y="6501884"/>
            <a:ext cx="266581" cy="2132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39585" y="6444734"/>
            <a:ext cx="674465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Weather-driven anomalies are predictable and critical for resource planning and inventory management.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1212</Words>
  <Application>Microsoft Office PowerPoint</Application>
  <PresentationFormat>Custom</PresentationFormat>
  <Paragraphs>158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Cabin</vt:lpstr>
      <vt:lpstr>Arial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tresa nancy</dc:creator>
  <cp:lastModifiedBy>tresa nancy</cp:lastModifiedBy>
  <cp:revision>6</cp:revision>
  <dcterms:created xsi:type="dcterms:W3CDTF">2025-10-26T22:55:52Z</dcterms:created>
  <dcterms:modified xsi:type="dcterms:W3CDTF">2025-10-27T01:52:20Z</dcterms:modified>
</cp:coreProperties>
</file>